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14"/>
  </p:notesMasterIdLst>
  <p:handoutMasterIdLst>
    <p:handoutMasterId r:id="rId15"/>
  </p:handoutMasterIdLst>
  <p:sldIdLst>
    <p:sldId id="355" r:id="rId7"/>
    <p:sldId id="369" r:id="rId8"/>
    <p:sldId id="397" r:id="rId9"/>
    <p:sldId id="396" r:id="rId10"/>
    <p:sldId id="399" r:id="rId11"/>
    <p:sldId id="398" r:id="rId12"/>
    <p:sldId id="356" r:id="rId13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ecek, Jana Sophie" initials="HJS" lastIdx="2" clrIdx="0">
    <p:extLst>
      <p:ext uri="{19B8F6BF-5375-455C-9EA6-DF929625EA0E}">
        <p15:presenceInfo xmlns:p15="http://schemas.microsoft.com/office/powerpoint/2012/main" userId="S-1-5-21-940659499-1186402902-1734353810-67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D6"/>
    <a:srgbClr val="999999"/>
    <a:srgbClr val="5295C2"/>
    <a:srgbClr val="FFFFFF"/>
    <a:srgbClr val="D4E5F0"/>
    <a:srgbClr val="264D68"/>
    <a:srgbClr val="4186B5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8272" autoAdjust="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F850E-B0E6-4DA4-9710-2A57C15EE04C}" type="doc">
      <dgm:prSet loTypeId="urn:microsoft.com/office/officeart/2008/layout/RadialCluster" loCatId="relationship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E03A53FA-469F-4CAA-995E-371C6037789E}">
      <dgm:prSet phldrT="[Text]" custT="1"/>
      <dgm:spPr/>
      <dgm:t>
        <a:bodyPr/>
        <a:lstStyle/>
        <a:p>
          <a:r>
            <a:rPr lang="de-DE" sz="3200" b="1" dirty="0" smtClean="0"/>
            <a:t>You</a:t>
          </a:r>
          <a:endParaRPr lang="de-DE" sz="3200" b="1" dirty="0"/>
        </a:p>
      </dgm:t>
    </dgm:pt>
    <dgm:pt modelId="{EE746AC0-DFB7-4235-AED1-C0A7519B8854}" type="parTrans" cxnId="{2E8F8DDB-7F0B-49C3-AE66-34E78FDDF55F}">
      <dgm:prSet/>
      <dgm:spPr/>
      <dgm:t>
        <a:bodyPr/>
        <a:lstStyle/>
        <a:p>
          <a:endParaRPr lang="de-DE"/>
        </a:p>
      </dgm:t>
    </dgm:pt>
    <dgm:pt modelId="{B52EF7DE-95ED-4738-AE17-C733813999CC}" type="sibTrans" cxnId="{2E8F8DDB-7F0B-49C3-AE66-34E78FDDF55F}">
      <dgm:prSet/>
      <dgm:spPr/>
      <dgm:t>
        <a:bodyPr/>
        <a:lstStyle/>
        <a:p>
          <a:endParaRPr lang="de-DE"/>
        </a:p>
      </dgm:t>
    </dgm:pt>
    <dgm:pt modelId="{6A40FEB5-3714-4EA6-9D37-C344FE3C3EC7}">
      <dgm:prSet phldrT="[Text]" custT="1"/>
      <dgm:spPr/>
      <dgm:t>
        <a:bodyPr/>
        <a:lstStyle/>
        <a:p>
          <a:pPr algn="ctr"/>
          <a:r>
            <a:rPr lang="de-DE" sz="1800" dirty="0" smtClean="0"/>
            <a:t>Student Information</a:t>
          </a:r>
          <a:endParaRPr lang="de-DE" sz="1800" dirty="0"/>
        </a:p>
      </dgm:t>
    </dgm:pt>
    <dgm:pt modelId="{997DE392-EFA5-4718-AA3A-48F686513DB7}" type="parTrans" cxnId="{1C834A23-811E-4CA3-BA8E-3770986F9540}">
      <dgm:prSet/>
      <dgm:spPr/>
      <dgm:t>
        <a:bodyPr/>
        <a:lstStyle/>
        <a:p>
          <a:endParaRPr lang="de-DE"/>
        </a:p>
      </dgm:t>
    </dgm:pt>
    <dgm:pt modelId="{063E3849-7E3C-4693-AF88-F3AC8E67BAB9}" type="sibTrans" cxnId="{1C834A23-811E-4CA3-BA8E-3770986F9540}">
      <dgm:prSet/>
      <dgm:spPr/>
      <dgm:t>
        <a:bodyPr/>
        <a:lstStyle/>
        <a:p>
          <a:endParaRPr lang="de-DE"/>
        </a:p>
      </dgm:t>
    </dgm:pt>
    <dgm:pt modelId="{86B49585-98DE-46EF-93AC-FBCAE19131FE}">
      <dgm:prSet phldrT="[Text]" custT="1"/>
      <dgm:spPr/>
      <dgm:t>
        <a:bodyPr/>
        <a:lstStyle/>
        <a:p>
          <a:r>
            <a:rPr lang="de-DE" sz="1800" smtClean="0"/>
            <a:t>Studying</a:t>
          </a:r>
          <a:r>
            <a:rPr lang="de-DE" sz="1800" baseline="0" smtClean="0"/>
            <a:t> with special needs</a:t>
          </a:r>
          <a:endParaRPr lang="de-DE" sz="1800" dirty="0"/>
        </a:p>
      </dgm:t>
    </dgm:pt>
    <dgm:pt modelId="{FB123705-4307-45CE-AB25-B6308D00CE38}" type="parTrans" cxnId="{E5FBC97E-96C4-4F25-B2F1-E3B8836AFFC7}">
      <dgm:prSet/>
      <dgm:spPr/>
      <dgm:t>
        <a:bodyPr/>
        <a:lstStyle/>
        <a:p>
          <a:endParaRPr lang="de-DE"/>
        </a:p>
      </dgm:t>
    </dgm:pt>
    <dgm:pt modelId="{80AC86E5-034C-4D6B-A796-B3D0487ED795}" type="sibTrans" cxnId="{E5FBC97E-96C4-4F25-B2F1-E3B8836AFFC7}">
      <dgm:prSet/>
      <dgm:spPr/>
      <dgm:t>
        <a:bodyPr/>
        <a:lstStyle/>
        <a:p>
          <a:endParaRPr lang="de-DE"/>
        </a:p>
      </dgm:t>
    </dgm:pt>
    <dgm:pt modelId="{62027C53-C21A-49A2-9B7D-0B69132BD04E}">
      <dgm:prSet phldrT="[Text]" custT="1"/>
      <dgm:spPr/>
      <dgm:t>
        <a:bodyPr/>
        <a:lstStyle/>
        <a:p>
          <a:r>
            <a:rPr lang="de-DE" sz="1800" dirty="0" smtClean="0"/>
            <a:t>General Student Advising</a:t>
          </a:r>
          <a:endParaRPr lang="de-DE" sz="1800" dirty="0"/>
        </a:p>
      </dgm:t>
    </dgm:pt>
    <dgm:pt modelId="{78A45FA3-FB00-4536-A77A-AAEAE03AB389}" type="parTrans" cxnId="{3D37DFCE-F969-43B0-A9B7-8DDEAC4E86EF}">
      <dgm:prSet/>
      <dgm:spPr/>
      <dgm:t>
        <a:bodyPr/>
        <a:lstStyle/>
        <a:p>
          <a:endParaRPr lang="de-DE"/>
        </a:p>
      </dgm:t>
    </dgm:pt>
    <dgm:pt modelId="{38D7ED1B-499E-41AB-8332-335B0B68D94E}" type="sibTrans" cxnId="{3D37DFCE-F969-43B0-A9B7-8DDEAC4E86EF}">
      <dgm:prSet/>
      <dgm:spPr/>
      <dgm:t>
        <a:bodyPr/>
        <a:lstStyle/>
        <a:p>
          <a:endParaRPr lang="de-DE"/>
        </a:p>
      </dgm:t>
    </dgm:pt>
    <dgm:pt modelId="{5B12B3AB-3E63-44BE-8DF9-CA9307C298DD}" type="pres">
      <dgm:prSet presAssocID="{9A0F850E-B0E6-4DA4-9710-2A57C15EE0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8188C33-3A65-410D-92BF-C083B27571E6}" type="pres">
      <dgm:prSet presAssocID="{E03A53FA-469F-4CAA-995E-371C6037789E}" presName="singleCycle" presStyleCnt="0"/>
      <dgm:spPr/>
      <dgm:t>
        <a:bodyPr/>
        <a:lstStyle/>
        <a:p>
          <a:endParaRPr lang="de-DE"/>
        </a:p>
      </dgm:t>
    </dgm:pt>
    <dgm:pt modelId="{2C3FFDF5-4333-44F8-90A7-F269D5320C97}" type="pres">
      <dgm:prSet presAssocID="{E03A53FA-469F-4CAA-995E-371C6037789E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D5162D9B-7F16-4713-8B28-C46C75BD32DC}" type="pres">
      <dgm:prSet presAssocID="{997DE392-EFA5-4718-AA3A-48F686513DB7}" presName="Name56" presStyleLbl="parChTrans1D2" presStyleIdx="0" presStyleCnt="3"/>
      <dgm:spPr/>
      <dgm:t>
        <a:bodyPr/>
        <a:lstStyle/>
        <a:p>
          <a:endParaRPr lang="de-DE"/>
        </a:p>
      </dgm:t>
    </dgm:pt>
    <dgm:pt modelId="{62BDDDA7-996D-4A8E-9A99-76E2C8B71E81}" type="pres">
      <dgm:prSet presAssocID="{6A40FEB5-3714-4EA6-9D37-C344FE3C3EC7}" presName="text0" presStyleLbl="node1" presStyleIdx="1" presStyleCnt="4" custScaleX="142777" custScaleY="1410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C902C7-1317-4C05-8A5C-7CADE0816B8B}" type="pres">
      <dgm:prSet presAssocID="{FB123705-4307-45CE-AB25-B6308D00CE38}" presName="Name56" presStyleLbl="parChTrans1D2" presStyleIdx="1" presStyleCnt="3"/>
      <dgm:spPr/>
      <dgm:t>
        <a:bodyPr/>
        <a:lstStyle/>
        <a:p>
          <a:endParaRPr lang="de-DE"/>
        </a:p>
      </dgm:t>
    </dgm:pt>
    <dgm:pt modelId="{F07524C2-F8A2-4035-BCBF-5631DBFE98AF}" type="pres">
      <dgm:prSet presAssocID="{86B49585-98DE-46EF-93AC-FBCAE19131FE}" presName="text0" presStyleLbl="node1" presStyleIdx="2" presStyleCnt="4" custScaleX="130718" custScaleY="1209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DF3EF7-144B-42EB-B96F-DCD69F85F273}" type="pres">
      <dgm:prSet presAssocID="{78A45FA3-FB00-4536-A77A-AAEAE03AB389}" presName="Name56" presStyleLbl="parChTrans1D2" presStyleIdx="2" presStyleCnt="3"/>
      <dgm:spPr/>
      <dgm:t>
        <a:bodyPr/>
        <a:lstStyle/>
        <a:p>
          <a:endParaRPr lang="de-DE"/>
        </a:p>
      </dgm:t>
    </dgm:pt>
    <dgm:pt modelId="{F7DE3FFF-1036-4401-B52B-83D38CB310E2}" type="pres">
      <dgm:prSet presAssocID="{62027C53-C21A-49A2-9B7D-0B69132BD04E}" presName="text0" presStyleLbl="node1" presStyleIdx="3" presStyleCnt="4" custScaleX="127826" custScaleY="1209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2BA7B6-3F77-4F27-B383-52FF8571988C}" type="presOf" srcId="{62027C53-C21A-49A2-9B7D-0B69132BD04E}" destId="{F7DE3FFF-1036-4401-B52B-83D38CB310E2}" srcOrd="0" destOrd="0" presId="urn:microsoft.com/office/officeart/2008/layout/RadialCluster"/>
    <dgm:cxn modelId="{3D37DFCE-F969-43B0-A9B7-8DDEAC4E86EF}" srcId="{E03A53FA-469F-4CAA-995E-371C6037789E}" destId="{62027C53-C21A-49A2-9B7D-0B69132BD04E}" srcOrd="2" destOrd="0" parTransId="{78A45FA3-FB00-4536-A77A-AAEAE03AB389}" sibTransId="{38D7ED1B-499E-41AB-8332-335B0B68D94E}"/>
    <dgm:cxn modelId="{374CF2F5-9560-4A84-A036-CD36BAF3A28C}" type="presOf" srcId="{FB123705-4307-45CE-AB25-B6308D00CE38}" destId="{61C902C7-1317-4C05-8A5C-7CADE0816B8B}" srcOrd="0" destOrd="0" presId="urn:microsoft.com/office/officeart/2008/layout/RadialCluster"/>
    <dgm:cxn modelId="{2E8F8DDB-7F0B-49C3-AE66-34E78FDDF55F}" srcId="{9A0F850E-B0E6-4DA4-9710-2A57C15EE04C}" destId="{E03A53FA-469F-4CAA-995E-371C6037789E}" srcOrd="0" destOrd="0" parTransId="{EE746AC0-DFB7-4235-AED1-C0A7519B8854}" sibTransId="{B52EF7DE-95ED-4738-AE17-C733813999CC}"/>
    <dgm:cxn modelId="{E5FBC97E-96C4-4F25-B2F1-E3B8836AFFC7}" srcId="{E03A53FA-469F-4CAA-995E-371C6037789E}" destId="{86B49585-98DE-46EF-93AC-FBCAE19131FE}" srcOrd="1" destOrd="0" parTransId="{FB123705-4307-45CE-AB25-B6308D00CE38}" sibTransId="{80AC86E5-034C-4D6B-A796-B3D0487ED795}"/>
    <dgm:cxn modelId="{1C834A23-811E-4CA3-BA8E-3770986F9540}" srcId="{E03A53FA-469F-4CAA-995E-371C6037789E}" destId="{6A40FEB5-3714-4EA6-9D37-C344FE3C3EC7}" srcOrd="0" destOrd="0" parTransId="{997DE392-EFA5-4718-AA3A-48F686513DB7}" sibTransId="{063E3849-7E3C-4693-AF88-F3AC8E67BAB9}"/>
    <dgm:cxn modelId="{B31C12A9-0EDF-4E8B-ACBB-51FB9DAA93CE}" type="presOf" srcId="{E03A53FA-469F-4CAA-995E-371C6037789E}" destId="{2C3FFDF5-4333-44F8-90A7-F269D5320C97}" srcOrd="0" destOrd="0" presId="urn:microsoft.com/office/officeart/2008/layout/RadialCluster"/>
    <dgm:cxn modelId="{BCCFDF96-FB06-43A8-9F41-1B2EC47CE018}" type="presOf" srcId="{78A45FA3-FB00-4536-A77A-AAEAE03AB389}" destId="{A3DF3EF7-144B-42EB-B96F-DCD69F85F273}" srcOrd="0" destOrd="0" presId="urn:microsoft.com/office/officeart/2008/layout/RadialCluster"/>
    <dgm:cxn modelId="{D1629D6B-6E71-40C1-98CC-32F796950935}" type="presOf" srcId="{6A40FEB5-3714-4EA6-9D37-C344FE3C3EC7}" destId="{62BDDDA7-996D-4A8E-9A99-76E2C8B71E81}" srcOrd="0" destOrd="0" presId="urn:microsoft.com/office/officeart/2008/layout/RadialCluster"/>
    <dgm:cxn modelId="{9E566C04-EFB4-4268-BB09-DED87B71F8C8}" type="presOf" srcId="{86B49585-98DE-46EF-93AC-FBCAE19131FE}" destId="{F07524C2-F8A2-4035-BCBF-5631DBFE98AF}" srcOrd="0" destOrd="0" presId="urn:microsoft.com/office/officeart/2008/layout/RadialCluster"/>
    <dgm:cxn modelId="{E7D8D46B-96CD-41A8-B8C8-976292BEEF38}" type="presOf" srcId="{997DE392-EFA5-4718-AA3A-48F686513DB7}" destId="{D5162D9B-7F16-4713-8B28-C46C75BD32DC}" srcOrd="0" destOrd="0" presId="urn:microsoft.com/office/officeart/2008/layout/RadialCluster"/>
    <dgm:cxn modelId="{28B79029-11B4-4CCA-9AD3-40F3BF1CC0DA}" type="presOf" srcId="{9A0F850E-B0E6-4DA4-9710-2A57C15EE04C}" destId="{5B12B3AB-3E63-44BE-8DF9-CA9307C298DD}" srcOrd="0" destOrd="0" presId="urn:microsoft.com/office/officeart/2008/layout/RadialCluster"/>
    <dgm:cxn modelId="{1FF992DA-57B4-493E-B216-5E234769ABC8}" type="presParOf" srcId="{5B12B3AB-3E63-44BE-8DF9-CA9307C298DD}" destId="{08188C33-3A65-410D-92BF-C083B27571E6}" srcOrd="0" destOrd="0" presId="urn:microsoft.com/office/officeart/2008/layout/RadialCluster"/>
    <dgm:cxn modelId="{2BC505FB-45D3-4D26-87FA-112755679686}" type="presParOf" srcId="{08188C33-3A65-410D-92BF-C083B27571E6}" destId="{2C3FFDF5-4333-44F8-90A7-F269D5320C97}" srcOrd="0" destOrd="0" presId="urn:microsoft.com/office/officeart/2008/layout/RadialCluster"/>
    <dgm:cxn modelId="{EC3DE5AC-853C-45BD-83E4-48CF0354A6DC}" type="presParOf" srcId="{08188C33-3A65-410D-92BF-C083B27571E6}" destId="{D5162D9B-7F16-4713-8B28-C46C75BD32DC}" srcOrd="1" destOrd="0" presId="urn:microsoft.com/office/officeart/2008/layout/RadialCluster"/>
    <dgm:cxn modelId="{39C24DBB-5099-44D1-9454-9B66BE99A706}" type="presParOf" srcId="{08188C33-3A65-410D-92BF-C083B27571E6}" destId="{62BDDDA7-996D-4A8E-9A99-76E2C8B71E81}" srcOrd="2" destOrd="0" presId="urn:microsoft.com/office/officeart/2008/layout/RadialCluster"/>
    <dgm:cxn modelId="{A888A296-0185-470D-A328-9E545C9B6B76}" type="presParOf" srcId="{08188C33-3A65-410D-92BF-C083B27571E6}" destId="{61C902C7-1317-4C05-8A5C-7CADE0816B8B}" srcOrd="3" destOrd="0" presId="urn:microsoft.com/office/officeart/2008/layout/RadialCluster"/>
    <dgm:cxn modelId="{FA9C5FA5-68FF-4A15-AF38-4F64942E7EA8}" type="presParOf" srcId="{08188C33-3A65-410D-92BF-C083B27571E6}" destId="{F07524C2-F8A2-4035-BCBF-5631DBFE98AF}" srcOrd="4" destOrd="0" presId="urn:microsoft.com/office/officeart/2008/layout/RadialCluster"/>
    <dgm:cxn modelId="{1B6A0EFB-2EC2-4CAF-9E7A-DA0F97FD2214}" type="presParOf" srcId="{08188C33-3A65-410D-92BF-C083B27571E6}" destId="{A3DF3EF7-144B-42EB-B96F-DCD69F85F273}" srcOrd="5" destOrd="0" presId="urn:microsoft.com/office/officeart/2008/layout/RadialCluster"/>
    <dgm:cxn modelId="{4FAC7463-6871-4053-92F1-EC6A27C4F241}" type="presParOf" srcId="{08188C33-3A65-410D-92BF-C083B27571E6}" destId="{F7DE3FFF-1036-4401-B52B-83D38CB310E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FFDF5-4333-44F8-90A7-F269D5320C97}">
      <dsp:nvSpPr>
        <dsp:cNvPr id="0" name=""/>
        <dsp:cNvSpPr/>
      </dsp:nvSpPr>
      <dsp:spPr>
        <a:xfrm>
          <a:off x="2875698" y="2312479"/>
          <a:ext cx="1459443" cy="145944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smtClean="0"/>
            <a:t>You</a:t>
          </a:r>
          <a:endParaRPr lang="de-DE" sz="3200" b="1" kern="1200" dirty="0"/>
        </a:p>
      </dsp:txBody>
      <dsp:txXfrm>
        <a:off x="2946942" y="2383723"/>
        <a:ext cx="1316955" cy="1316955"/>
      </dsp:txXfrm>
    </dsp:sp>
    <dsp:sp modelId="{D5162D9B-7F16-4713-8B28-C46C75BD32DC}">
      <dsp:nvSpPr>
        <dsp:cNvPr id="0" name=""/>
        <dsp:cNvSpPr/>
      </dsp:nvSpPr>
      <dsp:spPr>
        <a:xfrm rot="16200000">
          <a:off x="3193892" y="1900951"/>
          <a:ext cx="8230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3054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DDA7-996D-4A8E-9A99-76E2C8B71E81}">
      <dsp:nvSpPr>
        <dsp:cNvPr id="0" name=""/>
        <dsp:cNvSpPr/>
      </dsp:nvSpPr>
      <dsp:spPr>
        <a:xfrm>
          <a:off x="2907363" y="110229"/>
          <a:ext cx="1396112" cy="1379195"/>
        </a:xfrm>
        <a:prstGeom prst="roundRect">
          <a:avLst/>
        </a:prstGeom>
        <a:solidFill>
          <a:schemeClr val="accent1">
            <a:shade val="80000"/>
            <a:hueOff val="278073"/>
            <a:satOff val="-25747"/>
            <a:lumOff val="133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Student Information</a:t>
          </a:r>
          <a:endParaRPr lang="de-DE" sz="1800" kern="1200" dirty="0"/>
        </a:p>
      </dsp:txBody>
      <dsp:txXfrm>
        <a:off x="2974690" y="177556"/>
        <a:ext cx="1261458" cy="1244541"/>
      </dsp:txXfrm>
    </dsp:sp>
    <dsp:sp modelId="{61C902C7-1317-4C05-8A5C-7CADE0816B8B}">
      <dsp:nvSpPr>
        <dsp:cNvPr id="0" name=""/>
        <dsp:cNvSpPr/>
      </dsp:nvSpPr>
      <dsp:spPr>
        <a:xfrm rot="1800000">
          <a:off x="4290809" y="3628955"/>
          <a:ext cx="6617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97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524C2-F8A2-4035-BCBF-5631DBFE98AF}">
      <dsp:nvSpPr>
        <dsp:cNvPr id="0" name=""/>
        <dsp:cNvSpPr/>
      </dsp:nvSpPr>
      <dsp:spPr>
        <a:xfrm>
          <a:off x="4908274" y="3572193"/>
          <a:ext cx="1278195" cy="1182388"/>
        </a:xfrm>
        <a:prstGeom prst="roundRect">
          <a:avLst/>
        </a:prstGeom>
        <a:solidFill>
          <a:schemeClr val="accent1">
            <a:shade val="80000"/>
            <a:hueOff val="556147"/>
            <a:satOff val="-51494"/>
            <a:lumOff val="2671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/>
            <a:t>Studying</a:t>
          </a:r>
          <a:r>
            <a:rPr lang="de-DE" sz="1800" kern="1200" baseline="0" smtClean="0"/>
            <a:t> with special needs</a:t>
          </a:r>
          <a:endParaRPr lang="de-DE" sz="1800" kern="1200" dirty="0"/>
        </a:p>
      </dsp:txBody>
      <dsp:txXfrm>
        <a:off x="4965993" y="3629912"/>
        <a:ext cx="1162757" cy="1066950"/>
      </dsp:txXfrm>
    </dsp:sp>
    <dsp:sp modelId="{A3DF3EF7-144B-42EB-B96F-DCD69F85F273}">
      <dsp:nvSpPr>
        <dsp:cNvPr id="0" name=""/>
        <dsp:cNvSpPr/>
      </dsp:nvSpPr>
      <dsp:spPr>
        <a:xfrm rot="9000000">
          <a:off x="2243000" y="3633036"/>
          <a:ext cx="6781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8123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E3FFF-1036-4401-B52B-83D38CB310E2}">
      <dsp:nvSpPr>
        <dsp:cNvPr id="0" name=""/>
        <dsp:cNvSpPr/>
      </dsp:nvSpPr>
      <dsp:spPr>
        <a:xfrm>
          <a:off x="1038508" y="3572257"/>
          <a:ext cx="1249917" cy="1182261"/>
        </a:xfrm>
        <a:prstGeom prst="roundRect">
          <a:avLst/>
        </a:prstGeom>
        <a:solidFill>
          <a:schemeClr val="accent1">
            <a:shade val="80000"/>
            <a:hueOff val="834220"/>
            <a:satOff val="-77241"/>
            <a:lumOff val="40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General Student Advising</a:t>
          </a:r>
          <a:endParaRPr lang="de-DE" sz="1800" kern="1200" dirty="0"/>
        </a:p>
      </dsp:txBody>
      <dsp:txXfrm>
        <a:off x="1096221" y="3629970"/>
        <a:ext cx="1134491" cy="106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05/10/2023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05/10/2023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 smtClean="0">
                <a:solidFill>
                  <a:schemeClr val="tx2"/>
                </a:solidFill>
                <a:latin typeface="+mn-lt"/>
              </a:rPr>
              <a:t>TUM School </a:t>
            </a:r>
            <a:r>
              <a:rPr lang="de-DE" sz="800" dirty="0" err="1" smtClean="0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m.de/en/studies/support-and-advice/support-during-studies/studentadvisi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handicap@zv.tum.de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u="sng" dirty="0" smtClean="0"/>
              <a:t>personal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at TUM Center for Study and Teaching</a:t>
            </a:r>
            <a:endParaRPr lang="de-DE" dirty="0"/>
          </a:p>
          <a:p>
            <a:r>
              <a:rPr lang="de-DE" dirty="0" err="1" smtClean="0"/>
              <a:t>Munich</a:t>
            </a:r>
            <a:r>
              <a:rPr lang="de-DE" dirty="0" smtClean="0"/>
              <a:t>, 09. </a:t>
            </a:r>
            <a:r>
              <a:rPr lang="de-DE" dirty="0" err="1" smtClean="0"/>
              <a:t>October</a:t>
            </a:r>
            <a:r>
              <a:rPr lang="de-DE" dirty="0" smtClean="0"/>
              <a:t> 2023</a:t>
            </a:r>
            <a:endParaRPr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</a:t>
            </a:r>
            <a:endParaRPr lang="de-DE" dirty="0"/>
          </a:p>
        </p:txBody>
      </p:sp>
      <p:pic>
        <p:nvPicPr>
          <p:cNvPr id="5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352" y="3460581"/>
            <a:ext cx="3892489" cy="33974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87" y="3519964"/>
            <a:ext cx="641575" cy="9721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00" y="5807466"/>
            <a:ext cx="677602" cy="9574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21" y="4659774"/>
            <a:ext cx="681017" cy="9705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428" y="5805965"/>
            <a:ext cx="681017" cy="9515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607" y="3521672"/>
            <a:ext cx="681017" cy="96826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647" y="4661951"/>
            <a:ext cx="686216" cy="9648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2949" y="3519964"/>
            <a:ext cx="641575" cy="96997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1949" y="4659782"/>
            <a:ext cx="641575" cy="974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7943" y="4660511"/>
            <a:ext cx="681017" cy="96477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0692" y="4657671"/>
            <a:ext cx="681017" cy="96477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4728" y="4657672"/>
            <a:ext cx="681381" cy="97262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2446" y="5803672"/>
            <a:ext cx="673663" cy="95557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3178" y="3525680"/>
            <a:ext cx="680653" cy="96425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3269" y="3525680"/>
            <a:ext cx="716929" cy="96425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1496" y="3523455"/>
            <a:ext cx="683120" cy="96775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83569" y="3521673"/>
            <a:ext cx="681017" cy="97350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82300" y="4665507"/>
            <a:ext cx="677899" cy="96477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22500" y="5799570"/>
            <a:ext cx="669369" cy="92990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3521" y="5807466"/>
            <a:ext cx="681017" cy="966283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33702" y="5805964"/>
            <a:ext cx="672579" cy="961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36171" y="5803658"/>
            <a:ext cx="687628" cy="94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000" dirty="0" err="1" smtClean="0">
                <a:solidFill>
                  <a:schemeClr val="bg2"/>
                </a:solidFill>
              </a:rPr>
              <a:t>How</a:t>
            </a:r>
            <a:r>
              <a:rPr sz="3000" dirty="0" smtClean="0">
                <a:solidFill>
                  <a:schemeClr val="bg2"/>
                </a:solidFill>
              </a:rPr>
              <a:t> do </a:t>
            </a:r>
            <a:r>
              <a:rPr sz="3000" dirty="0" err="1" smtClean="0">
                <a:solidFill>
                  <a:schemeClr val="bg2"/>
                </a:solidFill>
              </a:rPr>
              <a:t>we</a:t>
            </a:r>
            <a:r>
              <a:rPr sz="3000" dirty="0" smtClean="0">
                <a:solidFill>
                  <a:schemeClr val="bg2"/>
                </a:solidFill>
              </a:rPr>
              <a:t> </a:t>
            </a:r>
            <a:r>
              <a:rPr sz="3000" dirty="0" err="1" smtClean="0">
                <a:solidFill>
                  <a:schemeClr val="bg2"/>
                </a:solidFill>
              </a:rPr>
              <a:t>support</a:t>
            </a:r>
            <a:r>
              <a:rPr sz="3000" dirty="0" smtClean="0">
                <a:solidFill>
                  <a:schemeClr val="bg2"/>
                </a:solidFill>
              </a:rPr>
              <a:t> </a:t>
            </a:r>
            <a:r>
              <a:rPr sz="3000" dirty="0" err="1" smtClean="0">
                <a:solidFill>
                  <a:schemeClr val="bg2"/>
                </a:solidFill>
              </a:rPr>
              <a:t>you</a:t>
            </a:r>
            <a:r>
              <a:rPr sz="3000" dirty="0" smtClean="0">
                <a:solidFill>
                  <a:schemeClr val="bg2"/>
                </a:solidFill>
              </a:rPr>
              <a:t>?</a:t>
            </a:r>
            <a:endParaRPr lang="de-DE" sz="3000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057323890"/>
              </p:ext>
            </p:extLst>
          </p:nvPr>
        </p:nvGraphicFramePr>
        <p:xfrm>
          <a:off x="865639" y="1521417"/>
          <a:ext cx="7224979" cy="486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1568733" y="4884655"/>
            <a:ext cx="592067" cy="553840"/>
            <a:chOff x="2841578" y="4455110"/>
            <a:chExt cx="592067" cy="55384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41578" y="4455110"/>
              <a:ext cx="592067" cy="55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0" name="Abgerundetes Rechteck 9"/>
            <p:cNvSpPr/>
            <p:nvPr/>
          </p:nvSpPr>
          <p:spPr>
            <a:xfrm>
              <a:off x="2841578" y="4455110"/>
              <a:ext cx="592067" cy="54869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 smtClean="0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649" y="2206672"/>
            <a:ext cx="558469" cy="55846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0211" y="5478550"/>
            <a:ext cx="651017" cy="61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sz="2800" dirty="0" smtClean="0">
                <a:solidFill>
                  <a:schemeClr val="bg2"/>
                </a:solidFill>
              </a:rPr>
              <a:t>Student Information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Personal </a:t>
            </a:r>
            <a:r>
              <a:rPr sz="2000" dirty="0" err="1" smtClean="0">
                <a:solidFill>
                  <a:schemeClr val="bg2"/>
                </a:solidFill>
              </a:rPr>
              <a:t>contact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point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2173" y="1917292"/>
            <a:ext cx="6096572" cy="440962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offer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helpful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information</a:t>
            </a:r>
            <a:r>
              <a:rPr lang="de-DE" dirty="0" smtClean="0">
                <a:solidFill>
                  <a:schemeClr val="bg1"/>
                </a:solidFill>
              </a:rPr>
              <a:t> on </a:t>
            </a:r>
            <a:r>
              <a:rPr lang="de-DE" dirty="0" err="1" smtClean="0">
                <a:solidFill>
                  <a:schemeClr val="bg1"/>
                </a:solidFill>
              </a:rPr>
              <a:t>study-related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topics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Basic </a:t>
            </a:r>
            <a:r>
              <a:rPr lang="de-DE" dirty="0" err="1">
                <a:solidFill>
                  <a:schemeClr val="bg1"/>
                </a:solidFill>
              </a:rPr>
              <a:t>information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application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processes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Information material (e.g. </a:t>
            </a:r>
            <a:r>
              <a:rPr lang="de-DE" dirty="0" err="1">
                <a:solidFill>
                  <a:schemeClr val="bg1"/>
                </a:solidFill>
              </a:rPr>
              <a:t>financial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aid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accommodation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exchange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programs</a:t>
            </a:r>
            <a:r>
              <a:rPr lang="de-DE" dirty="0">
                <a:solidFill>
                  <a:schemeClr val="bg1"/>
                </a:solidFill>
              </a:rPr>
              <a:t>,…)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/>
                </a:solidFill>
              </a:rPr>
              <a:t>…</a:t>
            </a: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dirty="0" err="1" smtClean="0">
                <a:solidFill>
                  <a:schemeClr val="bg1"/>
                </a:solidFill>
              </a:rPr>
              <a:t>Visit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</a:t>
            </a:r>
            <a:r>
              <a:rPr lang="de-DE" dirty="0">
                <a:solidFill>
                  <a:schemeClr val="bg1"/>
                </a:solidFill>
              </a:rPr>
              <a:t>! </a:t>
            </a: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happy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answer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individual </a:t>
            </a:r>
            <a:r>
              <a:rPr lang="de-DE" dirty="0" err="1">
                <a:solidFill>
                  <a:schemeClr val="bg1"/>
                </a:solidFill>
              </a:rPr>
              <a:t>questions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6386169" y="4176980"/>
            <a:ext cx="2611527" cy="20921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solidFill>
                  <a:schemeClr val="accent4"/>
                </a:solidFill>
              </a:rPr>
              <a:t>Service Desk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Campus Munich</a:t>
            </a:r>
            <a:br>
              <a:rPr lang="en-US" sz="1400" dirty="0"/>
            </a:br>
            <a:r>
              <a:rPr lang="en-US" sz="1400" dirty="0" err="1"/>
              <a:t>Arcisstr</a:t>
            </a:r>
            <a:r>
              <a:rPr lang="en-US" sz="1400" dirty="0"/>
              <a:t>. </a:t>
            </a:r>
            <a:r>
              <a:rPr lang="en-US" sz="1400" dirty="0" smtClean="0"/>
              <a:t>21</a:t>
            </a: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u="sng" dirty="0"/>
              <a:t>Opening hours: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Mon   9 am  - 12 pm</a:t>
            </a:r>
          </a:p>
          <a:p>
            <a:pPr>
              <a:lnSpc>
                <a:spcPct val="114000"/>
              </a:lnSpc>
            </a:pPr>
            <a:r>
              <a:rPr lang="en-US" sz="1400" dirty="0"/>
              <a:t>Wed   9 am  - 12 pm</a:t>
            </a:r>
          </a:p>
          <a:p>
            <a:pPr>
              <a:lnSpc>
                <a:spcPct val="114000"/>
              </a:lnSpc>
            </a:pPr>
            <a:r>
              <a:rPr lang="en-US" sz="1400" dirty="0"/>
              <a:t>Fri      9 am  - 12 pm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44" y="2316438"/>
            <a:ext cx="1359176" cy="13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776559"/>
          </a:xfrm>
          <a:prstGeom prst="rect">
            <a:avLst/>
          </a:prstGeom>
        </p:spPr>
        <p:txBody>
          <a:bodyPr/>
          <a:lstStyle/>
          <a:p>
            <a:r>
              <a:rPr sz="2800" dirty="0" smtClean="0">
                <a:solidFill>
                  <a:schemeClr val="bg2"/>
                </a:solidFill>
              </a:rPr>
              <a:t>General Student </a:t>
            </a:r>
            <a:r>
              <a:rPr sz="2800" dirty="0" err="1" smtClean="0">
                <a:solidFill>
                  <a:schemeClr val="bg2"/>
                </a:solidFill>
              </a:rPr>
              <a:t>Advising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Personal </a:t>
            </a:r>
            <a:r>
              <a:rPr sz="2000" dirty="0" err="1" smtClean="0">
                <a:solidFill>
                  <a:schemeClr val="bg2"/>
                </a:solidFill>
              </a:rPr>
              <a:t>contact</a:t>
            </a:r>
            <a:r>
              <a:rPr sz="2000" dirty="0" smtClean="0">
                <a:solidFill>
                  <a:schemeClr val="bg2"/>
                </a:solidFill>
              </a:rPr>
              <a:t> for all </a:t>
            </a:r>
            <a:r>
              <a:rPr sz="2000" dirty="0" err="1" smtClean="0">
                <a:solidFill>
                  <a:schemeClr val="bg2"/>
                </a:solidFill>
              </a:rPr>
              <a:t>issues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related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to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your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studies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2173" y="1917292"/>
            <a:ext cx="6096572" cy="440962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take</a:t>
            </a:r>
            <a:r>
              <a:rPr lang="de-DE" dirty="0">
                <a:solidFill>
                  <a:schemeClr val="bg1"/>
                </a:solidFill>
              </a:rPr>
              <a:t> time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take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close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look</a:t>
            </a:r>
            <a:r>
              <a:rPr lang="de-DE" dirty="0">
                <a:solidFill>
                  <a:schemeClr val="bg1"/>
                </a:solidFill>
              </a:rPr>
              <a:t> at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r>
              <a:rPr lang="de-DE" dirty="0" err="1" smtClean="0">
                <a:solidFill>
                  <a:schemeClr val="bg1"/>
                </a:solidFill>
              </a:rPr>
              <a:t>situation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I do not </a:t>
            </a:r>
            <a:r>
              <a:rPr lang="de-DE" dirty="0" err="1">
                <a:solidFill>
                  <a:schemeClr val="bg1"/>
                </a:solidFill>
              </a:rPr>
              <a:t>feel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comfortable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my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study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program</a:t>
            </a:r>
            <a:r>
              <a:rPr lang="de-DE" dirty="0">
                <a:solidFill>
                  <a:schemeClr val="bg1"/>
                </a:solidFill>
              </a:rPr>
              <a:t> – </a:t>
            </a:r>
            <a:r>
              <a:rPr lang="de-DE" dirty="0" err="1">
                <a:solidFill>
                  <a:schemeClr val="bg1"/>
                </a:solidFill>
              </a:rPr>
              <a:t>which</a:t>
            </a:r>
            <a:r>
              <a:rPr lang="de-DE" dirty="0">
                <a:solidFill>
                  <a:schemeClr val="bg1"/>
                </a:solidFill>
              </a:rPr>
              <a:t> alternatives do I </a:t>
            </a:r>
            <a:r>
              <a:rPr lang="de-DE" dirty="0" err="1">
                <a:solidFill>
                  <a:schemeClr val="bg1"/>
                </a:solidFill>
              </a:rPr>
              <a:t>have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I am </a:t>
            </a:r>
            <a:r>
              <a:rPr lang="de-DE" dirty="0" err="1">
                <a:solidFill>
                  <a:schemeClr val="bg1"/>
                </a:solidFill>
              </a:rPr>
              <a:t>afraid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exmatriculated</a:t>
            </a:r>
            <a:r>
              <a:rPr lang="de-DE" dirty="0">
                <a:solidFill>
                  <a:schemeClr val="bg1"/>
                </a:solidFill>
              </a:rPr>
              <a:t> – I am at a </a:t>
            </a:r>
            <a:r>
              <a:rPr lang="de-DE" dirty="0" err="1">
                <a:solidFill>
                  <a:schemeClr val="bg1"/>
                </a:solidFill>
              </a:rPr>
              <a:t>loss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what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do </a:t>
            </a:r>
            <a:r>
              <a:rPr lang="de-DE" dirty="0" err="1">
                <a:solidFill>
                  <a:schemeClr val="bg1"/>
                </a:solidFill>
              </a:rPr>
              <a:t>now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err="1">
                <a:solidFill>
                  <a:schemeClr val="bg1"/>
                </a:solidFill>
              </a:rPr>
              <a:t>Almost</a:t>
            </a:r>
            <a:r>
              <a:rPr lang="de-DE" dirty="0">
                <a:solidFill>
                  <a:schemeClr val="bg1"/>
                </a:solidFill>
              </a:rPr>
              <a:t>) </a:t>
            </a:r>
            <a:r>
              <a:rPr lang="de-DE" dirty="0" err="1">
                <a:solidFill>
                  <a:schemeClr val="bg1"/>
                </a:solidFill>
              </a:rPr>
              <a:t>graduated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from</a:t>
            </a:r>
            <a:r>
              <a:rPr lang="de-DE" dirty="0">
                <a:solidFill>
                  <a:schemeClr val="bg1"/>
                </a:solidFill>
              </a:rPr>
              <a:t> Bachelor – </a:t>
            </a:r>
            <a:r>
              <a:rPr lang="de-DE" dirty="0" err="1">
                <a:solidFill>
                  <a:schemeClr val="bg1"/>
                </a:solidFill>
              </a:rPr>
              <a:t>how</a:t>
            </a:r>
            <a:r>
              <a:rPr lang="de-DE" dirty="0">
                <a:solidFill>
                  <a:schemeClr val="bg1"/>
                </a:solidFill>
              </a:rPr>
              <a:t> do I find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proper Master </a:t>
            </a:r>
            <a:r>
              <a:rPr lang="de-DE" dirty="0" err="1">
                <a:solidFill>
                  <a:schemeClr val="bg1"/>
                </a:solidFill>
              </a:rPr>
              <a:t>program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bg1"/>
                </a:solidFill>
              </a:rPr>
              <a:t>Talking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helps</a:t>
            </a:r>
            <a:r>
              <a:rPr lang="de-DE" dirty="0">
                <a:solidFill>
                  <a:schemeClr val="bg1"/>
                </a:solidFill>
              </a:rPr>
              <a:t>! </a:t>
            </a: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advise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provide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options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6942733" y="2277660"/>
            <a:ext cx="1498398" cy="1392553"/>
            <a:chOff x="2841578" y="4455110"/>
            <a:chExt cx="592067" cy="55384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1578" y="4455110"/>
              <a:ext cx="592067" cy="55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6" name="Abgerundetes Rechteck 15"/>
            <p:cNvSpPr/>
            <p:nvPr/>
          </p:nvSpPr>
          <p:spPr>
            <a:xfrm>
              <a:off x="2841578" y="4455110"/>
              <a:ext cx="592067" cy="54869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 smtClean="0"/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6386169" y="4176980"/>
            <a:ext cx="2611527" cy="20921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sz="1400" b="1" dirty="0" smtClean="0">
                <a:solidFill>
                  <a:schemeClr val="accent4"/>
                </a:solidFill>
              </a:rPr>
              <a:t>General Student Advising</a:t>
            </a:r>
          </a:p>
          <a:p>
            <a:pPr>
              <a:lnSpc>
                <a:spcPct val="114000"/>
              </a:lnSpc>
            </a:pPr>
            <a:r>
              <a:rPr lang="de-DE" sz="1400" dirty="0" smtClean="0"/>
              <a:t>Campus </a:t>
            </a:r>
            <a:r>
              <a:rPr lang="de-DE" sz="1400" dirty="0" err="1" smtClean="0"/>
              <a:t>Munich</a:t>
            </a:r>
            <a:endParaRPr lang="de-DE" sz="1400" dirty="0" smtClean="0"/>
          </a:p>
          <a:p>
            <a:pPr>
              <a:lnSpc>
                <a:spcPct val="114000"/>
              </a:lnSpc>
            </a:pPr>
            <a:r>
              <a:rPr lang="de-DE" sz="1400" dirty="0" smtClean="0"/>
              <a:t>Arcisstr. 21</a:t>
            </a:r>
          </a:p>
          <a:p>
            <a:pPr>
              <a:lnSpc>
                <a:spcPct val="114000"/>
              </a:lnSpc>
            </a:pPr>
            <a:endParaRPr lang="de-DE" sz="1400" dirty="0"/>
          </a:p>
          <a:p>
            <a:pPr>
              <a:lnSpc>
                <a:spcPct val="114000"/>
              </a:lnSpc>
            </a:pPr>
            <a:r>
              <a:rPr lang="de-DE" sz="1400" dirty="0" smtClean="0"/>
              <a:t>Book an </a:t>
            </a:r>
            <a:r>
              <a:rPr lang="de-DE" sz="1400" dirty="0" err="1"/>
              <a:t>a</a:t>
            </a:r>
            <a:r>
              <a:rPr lang="de-DE" sz="1400" dirty="0" err="1" smtClean="0"/>
              <a:t>ppointment</a:t>
            </a:r>
            <a:r>
              <a:rPr lang="de-DE" sz="1400" dirty="0" smtClean="0"/>
              <a:t> </a:t>
            </a:r>
            <a:r>
              <a:rPr lang="de-DE" sz="1400" b="1" dirty="0" smtClean="0">
                <a:hlinkClick r:id="rId3"/>
              </a:rPr>
              <a:t>here</a:t>
            </a:r>
            <a:r>
              <a:rPr lang="de-DE" sz="1400" b="1" dirty="0"/>
              <a:t>.</a:t>
            </a:r>
            <a:r>
              <a:rPr lang="de-DE" sz="1400" b="1" dirty="0" smtClean="0"/>
              <a:t> </a:t>
            </a:r>
          </a:p>
          <a:p>
            <a:pPr>
              <a:lnSpc>
                <a:spcPct val="114000"/>
              </a:lnSpc>
            </a:pP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0226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sz="2800" dirty="0" smtClean="0">
                <a:solidFill>
                  <a:schemeClr val="bg2"/>
                </a:solidFill>
              </a:rPr>
              <a:t>General Student </a:t>
            </a:r>
            <a:r>
              <a:rPr sz="2800" dirty="0" err="1" smtClean="0">
                <a:solidFill>
                  <a:schemeClr val="bg2"/>
                </a:solidFill>
              </a:rPr>
              <a:t>Advising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Personal </a:t>
            </a:r>
            <a:r>
              <a:rPr sz="2000" dirty="0" err="1" smtClean="0">
                <a:solidFill>
                  <a:schemeClr val="bg2"/>
                </a:solidFill>
              </a:rPr>
              <a:t>contact</a:t>
            </a:r>
            <a:r>
              <a:rPr sz="2000" dirty="0" smtClean="0">
                <a:solidFill>
                  <a:schemeClr val="bg2"/>
                </a:solidFill>
              </a:rPr>
              <a:t> for all </a:t>
            </a:r>
            <a:r>
              <a:rPr sz="2000" dirty="0" err="1" smtClean="0">
                <a:solidFill>
                  <a:schemeClr val="bg2"/>
                </a:solidFill>
              </a:rPr>
              <a:t>issues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related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to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your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studies</a:t>
            </a:r>
            <a:endParaRPr lang="de-DE" sz="2000" dirty="0">
              <a:solidFill>
                <a:schemeClr val="bg2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649436" y="649082"/>
            <a:ext cx="1498398" cy="1392553"/>
            <a:chOff x="2841578" y="4455110"/>
            <a:chExt cx="592067" cy="55384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1578" y="4455110"/>
              <a:ext cx="592067" cy="55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6" name="Abgerundetes Rechteck 15"/>
            <p:cNvSpPr/>
            <p:nvPr/>
          </p:nvSpPr>
          <p:spPr>
            <a:xfrm>
              <a:off x="2841578" y="4455110"/>
              <a:ext cx="592067" cy="54869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 smtClean="0"/>
            </a:p>
          </p:txBody>
        </p:sp>
      </p:grpSp>
      <p:sp>
        <p:nvSpPr>
          <p:cNvPr id="5" name="Ovale Legende 4"/>
          <p:cNvSpPr/>
          <p:nvPr/>
        </p:nvSpPr>
        <p:spPr>
          <a:xfrm>
            <a:off x="157543" y="1943597"/>
            <a:ext cx="2525333" cy="1038758"/>
          </a:xfrm>
          <a:prstGeom prst="wedgeEllipseCallout">
            <a:avLst/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smtClean="0"/>
              <a:t>Can I </a:t>
            </a:r>
            <a:r>
              <a:rPr lang="de-DE" sz="1400" dirty="0" err="1" smtClean="0"/>
              <a:t>go</a:t>
            </a:r>
            <a:r>
              <a:rPr lang="de-DE" sz="1400" dirty="0" smtClean="0"/>
              <a:t> </a:t>
            </a:r>
            <a:r>
              <a:rPr lang="de-DE" sz="1400" dirty="0" err="1" smtClean="0"/>
              <a:t>abroad</a:t>
            </a:r>
            <a:r>
              <a:rPr lang="de-DE" sz="1400" dirty="0" smtClean="0"/>
              <a:t> </a:t>
            </a:r>
            <a:r>
              <a:rPr lang="de-DE" sz="1400" dirty="0" err="1" smtClean="0"/>
              <a:t>during</a:t>
            </a:r>
            <a:r>
              <a:rPr lang="de-DE" sz="1400" dirty="0" smtClean="0"/>
              <a:t> </a:t>
            </a:r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studies</a:t>
            </a:r>
            <a:r>
              <a:rPr lang="de-DE" sz="1400" dirty="0" smtClean="0"/>
              <a:t>?</a:t>
            </a:r>
            <a:endParaRPr lang="de-DE" sz="1400" dirty="0" smtClean="0"/>
          </a:p>
        </p:txBody>
      </p:sp>
      <p:sp>
        <p:nvSpPr>
          <p:cNvPr id="11" name="Ovale Legende 10"/>
          <p:cNvSpPr/>
          <p:nvPr/>
        </p:nvSpPr>
        <p:spPr>
          <a:xfrm>
            <a:off x="2368321" y="5314552"/>
            <a:ext cx="4143267" cy="1038758"/>
          </a:xfrm>
          <a:prstGeom prst="wedgeEllipseCallout">
            <a:avLst/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/>
              <a:t>I would like to start a double degree. What is the best way to proceed here?</a:t>
            </a:r>
            <a:endParaRPr lang="de-DE" sz="1400" dirty="0" smtClean="0"/>
          </a:p>
        </p:txBody>
      </p:sp>
      <p:sp>
        <p:nvSpPr>
          <p:cNvPr id="9" name="Wolkenförmige Legende 8"/>
          <p:cNvSpPr/>
          <p:nvPr/>
        </p:nvSpPr>
        <p:spPr>
          <a:xfrm>
            <a:off x="6274660" y="2200489"/>
            <a:ext cx="2724222" cy="987888"/>
          </a:xfrm>
          <a:prstGeom prst="cloudCallout">
            <a:avLst>
              <a:gd name="adj1" fmla="val -27304"/>
              <a:gd name="adj2" fmla="val 81753"/>
            </a:avLst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/>
                </a:solidFill>
              </a:rPr>
              <a:t>I </a:t>
            </a:r>
            <a:r>
              <a:rPr lang="de-DE" sz="1200" dirty="0" err="1" smtClean="0">
                <a:solidFill>
                  <a:schemeClr val="tx1"/>
                </a:solidFill>
              </a:rPr>
              <a:t>would</a:t>
            </a:r>
            <a:r>
              <a:rPr lang="de-DE" sz="1200" dirty="0" smtClean="0">
                <a:solidFill>
                  <a:schemeClr val="tx1"/>
                </a:solidFill>
              </a:rPr>
              <a:t> like </a:t>
            </a:r>
            <a:r>
              <a:rPr lang="de-DE" sz="1200" dirty="0" err="1" smtClean="0">
                <a:solidFill>
                  <a:schemeClr val="tx1"/>
                </a:solidFill>
              </a:rPr>
              <a:t>to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have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more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contacts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during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my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studies</a:t>
            </a:r>
            <a:r>
              <a:rPr lang="de-DE" sz="1200" dirty="0" smtClean="0">
                <a:solidFill>
                  <a:schemeClr val="tx1"/>
                </a:solidFill>
              </a:rPr>
              <a:t>.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2" name="Ovale Legende 21"/>
          <p:cNvSpPr/>
          <p:nvPr/>
        </p:nvSpPr>
        <p:spPr>
          <a:xfrm>
            <a:off x="319090" y="3276873"/>
            <a:ext cx="4273879" cy="567356"/>
          </a:xfrm>
          <a:prstGeom prst="wedgeEllipseCallout">
            <a:avLst>
              <a:gd name="adj1" fmla="val 38902"/>
              <a:gd name="adj2" fmla="val 70236"/>
            </a:avLst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err="1" smtClean="0"/>
              <a:t>What</a:t>
            </a:r>
            <a:r>
              <a:rPr lang="de-DE" sz="1400" dirty="0" smtClean="0"/>
              <a:t> </a:t>
            </a:r>
            <a:r>
              <a:rPr lang="de-DE" sz="1400" dirty="0" err="1" smtClean="0"/>
              <a:t>master‘s</a:t>
            </a:r>
            <a:r>
              <a:rPr lang="de-DE" sz="1400" dirty="0" smtClean="0"/>
              <a:t> </a:t>
            </a:r>
            <a:r>
              <a:rPr lang="de-DE" sz="1400" dirty="0" err="1" smtClean="0"/>
              <a:t>option</a:t>
            </a:r>
            <a:r>
              <a:rPr lang="de-DE" sz="1400" dirty="0" smtClean="0"/>
              <a:t> do I </a:t>
            </a:r>
            <a:r>
              <a:rPr lang="de-DE" sz="1400" dirty="0" err="1" smtClean="0"/>
              <a:t>have</a:t>
            </a:r>
            <a:r>
              <a:rPr lang="de-DE" sz="1400" dirty="0" smtClean="0"/>
              <a:t>?</a:t>
            </a:r>
            <a:endParaRPr lang="de-DE" sz="1400" dirty="0" smtClean="0"/>
          </a:p>
        </p:txBody>
      </p:sp>
      <p:sp>
        <p:nvSpPr>
          <p:cNvPr id="24" name="Ovale Legende 23"/>
          <p:cNvSpPr/>
          <p:nvPr/>
        </p:nvSpPr>
        <p:spPr>
          <a:xfrm>
            <a:off x="2786397" y="1996906"/>
            <a:ext cx="3307117" cy="1038758"/>
          </a:xfrm>
          <a:prstGeom prst="wedgeEllipseCallout">
            <a:avLst>
              <a:gd name="adj1" fmla="val 55351"/>
              <a:gd name="adj2" fmla="val 70951"/>
            </a:avLst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err="1" smtClean="0"/>
              <a:t>How</a:t>
            </a:r>
            <a:r>
              <a:rPr lang="de-DE" sz="1400" dirty="0" smtClean="0"/>
              <a:t> do I </a:t>
            </a:r>
            <a:r>
              <a:rPr lang="de-DE" sz="1400" dirty="0" err="1" smtClean="0"/>
              <a:t>create</a:t>
            </a:r>
            <a:r>
              <a:rPr lang="de-DE" sz="1400" dirty="0" smtClean="0"/>
              <a:t> a </a:t>
            </a:r>
            <a:r>
              <a:rPr lang="de-DE" sz="1400" dirty="0" err="1" smtClean="0"/>
              <a:t>good</a:t>
            </a:r>
            <a:r>
              <a:rPr lang="de-DE" sz="1400" dirty="0" smtClean="0"/>
              <a:t> </a:t>
            </a:r>
            <a:r>
              <a:rPr lang="de-DE" sz="1400" dirty="0" err="1" smtClean="0"/>
              <a:t>balance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studies</a:t>
            </a:r>
            <a:r>
              <a:rPr lang="de-DE" sz="1400" dirty="0" smtClean="0"/>
              <a:t> and </a:t>
            </a:r>
            <a:r>
              <a:rPr lang="de-DE" sz="1400" dirty="0" err="1" smtClean="0"/>
              <a:t>my</a:t>
            </a:r>
            <a:r>
              <a:rPr lang="de-DE" sz="1400" dirty="0" smtClean="0"/>
              <a:t> private </a:t>
            </a:r>
            <a:r>
              <a:rPr lang="de-DE" sz="1400" dirty="0" err="1" smtClean="0"/>
              <a:t>life</a:t>
            </a:r>
            <a:r>
              <a:rPr lang="de-DE" sz="1400" dirty="0" smtClean="0"/>
              <a:t>?</a:t>
            </a:r>
            <a:endParaRPr lang="de-DE" sz="1400" dirty="0" smtClean="0"/>
          </a:p>
        </p:txBody>
      </p:sp>
      <p:sp>
        <p:nvSpPr>
          <p:cNvPr id="26" name="Wolkenförmige Legende 25"/>
          <p:cNvSpPr/>
          <p:nvPr/>
        </p:nvSpPr>
        <p:spPr>
          <a:xfrm>
            <a:off x="6274660" y="4760607"/>
            <a:ext cx="2724222" cy="987888"/>
          </a:xfrm>
          <a:prstGeom prst="cloudCallout">
            <a:avLst>
              <a:gd name="adj1" fmla="val -27304"/>
              <a:gd name="adj2" fmla="val 81753"/>
            </a:avLst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200" dirty="0" smtClean="0">
                <a:solidFill>
                  <a:schemeClr val="tx1"/>
                </a:solidFill>
              </a:rPr>
              <a:t>I </a:t>
            </a:r>
            <a:r>
              <a:rPr lang="de-DE" sz="1200" dirty="0" err="1" smtClean="0">
                <a:solidFill>
                  <a:schemeClr val="tx1"/>
                </a:solidFill>
              </a:rPr>
              <a:t>don‘t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have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the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mind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to</a:t>
            </a:r>
            <a:r>
              <a:rPr lang="de-DE" sz="1200" dirty="0" smtClean="0">
                <a:solidFill>
                  <a:schemeClr val="tx1"/>
                </a:solidFill>
              </a:rPr>
              <a:t> do </a:t>
            </a:r>
            <a:r>
              <a:rPr lang="de-DE" sz="1200" dirty="0" err="1" smtClean="0">
                <a:solidFill>
                  <a:schemeClr val="tx1"/>
                </a:solidFill>
              </a:rPr>
              <a:t>my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studies</a:t>
            </a:r>
            <a:r>
              <a:rPr lang="de-DE" sz="1200" dirty="0" smtClean="0">
                <a:solidFill>
                  <a:schemeClr val="tx1"/>
                </a:solidFill>
              </a:rPr>
              <a:t> at </a:t>
            </a:r>
            <a:r>
              <a:rPr lang="de-DE" sz="1200" dirty="0" err="1" smtClean="0">
                <a:solidFill>
                  <a:schemeClr val="tx1"/>
                </a:solidFill>
              </a:rPr>
              <a:t>the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moment</a:t>
            </a:r>
            <a:r>
              <a:rPr lang="de-DE" sz="1200" dirty="0" smtClean="0">
                <a:solidFill>
                  <a:schemeClr val="tx1"/>
                </a:solidFill>
              </a:rPr>
              <a:t>. 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7" name="Wolkenförmige Legende 26"/>
          <p:cNvSpPr/>
          <p:nvPr/>
        </p:nvSpPr>
        <p:spPr>
          <a:xfrm>
            <a:off x="319090" y="4149639"/>
            <a:ext cx="3609172" cy="1307499"/>
          </a:xfrm>
          <a:prstGeom prst="cloudCallout">
            <a:avLst>
              <a:gd name="adj1" fmla="val -27304"/>
              <a:gd name="adj2" fmla="val 81753"/>
            </a:avLst>
          </a:prstGeom>
          <a:noFill/>
          <a:ln>
            <a:solidFill>
              <a:srgbClr val="007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smtClean="0">
                <a:solidFill>
                  <a:schemeClr val="tx1"/>
                </a:solidFill>
              </a:rPr>
              <a:t>I am </a:t>
            </a:r>
            <a:r>
              <a:rPr lang="de-DE" sz="1400" dirty="0" err="1" smtClean="0">
                <a:solidFill>
                  <a:schemeClr val="tx1"/>
                </a:solidFill>
              </a:rPr>
              <a:t>unsure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whether</a:t>
            </a:r>
            <a:r>
              <a:rPr lang="de-DE" sz="1400" dirty="0" smtClean="0">
                <a:solidFill>
                  <a:schemeClr val="tx1"/>
                </a:solidFill>
              </a:rPr>
              <a:t> I am still in </a:t>
            </a:r>
            <a:r>
              <a:rPr lang="de-DE" sz="1400" dirty="0" err="1" smtClean="0">
                <a:solidFill>
                  <a:schemeClr val="tx1"/>
                </a:solidFill>
              </a:rPr>
              <a:t>the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right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course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of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study</a:t>
            </a:r>
            <a:r>
              <a:rPr lang="de-DE" sz="1400" dirty="0" smtClean="0">
                <a:solidFill>
                  <a:schemeClr val="tx1"/>
                </a:solidFill>
              </a:rPr>
              <a:t>.</a:t>
            </a:r>
            <a:endParaRPr lang="de-DE" sz="1400" dirty="0" smtClean="0">
              <a:solidFill>
                <a:schemeClr val="tx1"/>
              </a:solidFill>
            </a:endParaRPr>
          </a:p>
        </p:txBody>
      </p:sp>
      <p:sp>
        <p:nvSpPr>
          <p:cNvPr id="28" name="Ovale Legende 27"/>
          <p:cNvSpPr/>
          <p:nvPr/>
        </p:nvSpPr>
        <p:spPr>
          <a:xfrm>
            <a:off x="4439954" y="3622996"/>
            <a:ext cx="4143267" cy="1038758"/>
          </a:xfrm>
          <a:prstGeom prst="wedgeEllipseCallout">
            <a:avLst/>
          </a:prstGeom>
          <a:ln>
            <a:solidFill>
              <a:srgbClr val="007AD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 smtClean="0"/>
              <a:t>How can I gain more practical experience during my studies?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1973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9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Services| studium@tum.de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sz="2800" dirty="0" err="1" smtClean="0">
                <a:solidFill>
                  <a:schemeClr val="bg2"/>
                </a:solidFill>
              </a:rPr>
              <a:t>Studying</a:t>
            </a:r>
            <a:r>
              <a:rPr sz="2800" dirty="0" smtClean="0">
                <a:solidFill>
                  <a:schemeClr val="bg2"/>
                </a:solidFill>
              </a:rPr>
              <a:t> </a:t>
            </a:r>
            <a:r>
              <a:rPr sz="2800" dirty="0" err="1" smtClean="0">
                <a:solidFill>
                  <a:schemeClr val="bg2"/>
                </a:solidFill>
              </a:rPr>
              <a:t>with</a:t>
            </a:r>
            <a:r>
              <a:rPr sz="2800" dirty="0" smtClean="0">
                <a:solidFill>
                  <a:schemeClr val="bg2"/>
                </a:solidFill>
              </a:rPr>
              <a:t> </a:t>
            </a:r>
            <a:r>
              <a:rPr sz="2800" dirty="0" err="1" smtClean="0">
                <a:solidFill>
                  <a:schemeClr val="bg2"/>
                </a:solidFill>
              </a:rPr>
              <a:t>special</a:t>
            </a:r>
            <a:r>
              <a:rPr sz="2800" dirty="0" smtClean="0">
                <a:solidFill>
                  <a:schemeClr val="bg2"/>
                </a:solidFill>
              </a:rPr>
              <a:t> </a:t>
            </a:r>
            <a:r>
              <a:rPr sz="2800" dirty="0" err="1" smtClean="0">
                <a:solidFill>
                  <a:schemeClr val="bg2"/>
                </a:solidFill>
              </a:rPr>
              <a:t>needs</a:t>
            </a:r>
            <a:r>
              <a:rPr sz="3000" dirty="0" smtClean="0">
                <a:solidFill>
                  <a:schemeClr val="bg2"/>
                </a:solidFill>
              </a:rPr>
              <a:t/>
            </a:r>
            <a:br>
              <a:rPr sz="3000" dirty="0" smtClean="0">
                <a:solidFill>
                  <a:schemeClr val="bg2"/>
                </a:solidFill>
              </a:rPr>
            </a:br>
            <a:r>
              <a:rPr sz="2000" dirty="0" smtClean="0">
                <a:solidFill>
                  <a:schemeClr val="bg2"/>
                </a:solidFill>
              </a:rPr>
              <a:t>Individual </a:t>
            </a:r>
            <a:r>
              <a:rPr sz="2000" dirty="0" err="1" smtClean="0">
                <a:solidFill>
                  <a:schemeClr val="bg2"/>
                </a:solidFill>
              </a:rPr>
              <a:t>support</a:t>
            </a:r>
            <a:r>
              <a:rPr sz="2000" dirty="0" smtClean="0">
                <a:solidFill>
                  <a:schemeClr val="bg2"/>
                </a:solidFill>
              </a:rPr>
              <a:t> and </a:t>
            </a:r>
            <a:r>
              <a:rPr sz="2000" dirty="0" err="1" smtClean="0">
                <a:solidFill>
                  <a:schemeClr val="bg2"/>
                </a:solidFill>
              </a:rPr>
              <a:t>advice</a:t>
            </a:r>
            <a:r>
              <a:rPr sz="2000" dirty="0" smtClean="0">
                <a:solidFill>
                  <a:schemeClr val="bg2"/>
                </a:solidFill>
              </a:rPr>
              <a:t> for </a:t>
            </a:r>
            <a:r>
              <a:rPr sz="2000" dirty="0" err="1" smtClean="0">
                <a:solidFill>
                  <a:schemeClr val="bg2"/>
                </a:solidFill>
              </a:rPr>
              <a:t>students</a:t>
            </a:r>
            <a:r>
              <a:rPr sz="2000" dirty="0" smtClean="0">
                <a:solidFill>
                  <a:schemeClr val="bg2"/>
                </a:solidFill>
              </a:rPr>
              <a:t> </a:t>
            </a:r>
            <a:r>
              <a:rPr sz="2000" dirty="0" err="1" smtClean="0">
                <a:solidFill>
                  <a:schemeClr val="bg2"/>
                </a:solidFill>
              </a:rPr>
              <a:t>concerned</a:t>
            </a:r>
            <a:endParaRPr lang="de-DE" sz="2000" dirty="0">
              <a:solidFill>
                <a:schemeClr val="bg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2173" y="1917292"/>
            <a:ext cx="6096572" cy="4409622"/>
          </a:xfrm>
          <a:prstGeom prst="roundRect">
            <a:avLst/>
          </a:prstGeom>
          <a:solidFill>
            <a:srgbClr val="007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offer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advice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support</a:t>
            </a:r>
            <a:r>
              <a:rPr lang="de-DE" dirty="0">
                <a:solidFill>
                  <a:schemeClr val="bg1"/>
                </a:solidFill>
              </a:rPr>
              <a:t> on a </a:t>
            </a:r>
            <a:r>
              <a:rPr lang="de-DE" dirty="0" err="1">
                <a:solidFill>
                  <a:schemeClr val="bg1"/>
                </a:solidFill>
              </a:rPr>
              <a:t>wide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range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matters</a:t>
            </a:r>
            <a:r>
              <a:rPr lang="de-DE" dirty="0">
                <a:solidFill>
                  <a:schemeClr val="bg1"/>
                </a:solidFill>
              </a:rPr>
              <a:t> such </a:t>
            </a:r>
            <a:r>
              <a:rPr lang="de-DE" dirty="0" err="1">
                <a:solidFill>
                  <a:schemeClr val="bg1"/>
                </a:solidFill>
              </a:rPr>
              <a:t>as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Examination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procedures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Disability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accommodations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Applying for electronic learning aids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We want to ensure that students concerned have equal and independent access to </a:t>
            </a:r>
            <a:r>
              <a:rPr lang="en-US" dirty="0" smtClean="0">
                <a:solidFill>
                  <a:schemeClr val="bg1"/>
                </a:solidFill>
              </a:rPr>
              <a:t>university </a:t>
            </a:r>
            <a:r>
              <a:rPr lang="en-US" dirty="0">
                <a:solidFill>
                  <a:schemeClr val="bg1"/>
                </a:solidFill>
              </a:rPr>
              <a:t>education and student life!</a:t>
            </a: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6386167" y="4122103"/>
            <a:ext cx="2611527" cy="21250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b="1" dirty="0">
                <a:solidFill>
                  <a:schemeClr val="accent4"/>
                </a:solidFill>
              </a:rPr>
              <a:t>Studying with special needs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Campus Munich</a:t>
            </a:r>
            <a:br>
              <a:rPr lang="en-US" sz="1400" dirty="0"/>
            </a:br>
            <a:r>
              <a:rPr lang="en-US" sz="1400" dirty="0" err="1"/>
              <a:t>Arcisstr</a:t>
            </a:r>
            <a:r>
              <a:rPr lang="en-US" sz="1400" dirty="0"/>
              <a:t>. 21</a:t>
            </a:r>
          </a:p>
          <a:p>
            <a:pPr>
              <a:lnSpc>
                <a:spcPct val="114000"/>
              </a:lnSpc>
            </a:pP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dirty="0"/>
              <a:t>To arrange an appointment please contact us via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hlinkClick r:id="rId2"/>
              </a:rPr>
              <a:t>handicap@zv.tum.de</a:t>
            </a:r>
            <a:endParaRPr lang="en-US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172" y="2084832"/>
            <a:ext cx="1631519" cy="1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Student Advising and Information Services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1958865" y="5468071"/>
            <a:ext cx="838370" cy="1274125"/>
          </a:xfrm>
        </p:spPr>
        <p:txBody>
          <a:bodyPr/>
          <a:lstStyle/>
          <a:p>
            <a:r>
              <a:rPr lang="de-DE" dirty="0" smtClean="0"/>
              <a:t>See you!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4" y="2810179"/>
            <a:ext cx="3650132" cy="255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3AA9884A-113D-4C11-9945-C6A08D921A6E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402C367E-F50E-423C-A37C-5A8CABF57FC5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5CCDF41C-F6E0-4FD6-99AE-3A51B2B147FF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1567C3F1-47A2-4B46-B4FE-8FF264F6166D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F07EE733-870D-406F-B5B6-25783610C7BF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E019856-8A39-4989-9AE1-7C5D0D17D45C}" vid="{B8BECA3F-AAB3-4A25-9CB6-CCBE808D17E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2111_Praesentationsvorlage_3-4</Template>
  <TotalTime>0</TotalTime>
  <Words>446</Words>
  <Application>Microsoft Office PowerPoint</Application>
  <PresentationFormat>Bildschirmpräsentation (4:3)</PresentationFormat>
  <Paragraphs>68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Student Advising and Information Services</vt:lpstr>
      <vt:lpstr>How do we support you?</vt:lpstr>
      <vt:lpstr>Student Information Personal contact point</vt:lpstr>
      <vt:lpstr>General Student Advising Personal contact for all issues related to your studies</vt:lpstr>
      <vt:lpstr>General Student Advising Personal contact for all issues related to your studies</vt:lpstr>
      <vt:lpstr>Studying with special needs Individual support and advice for students concerned</vt:lpstr>
      <vt:lpstr>Student Advising and Information Services</vt:lpstr>
    </vt:vector>
  </TitlesOfParts>
  <Company>TUM ZIT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Advising and Information Services</dc:title>
  <dc:creator>Holecek, Jana Sophie</dc:creator>
  <cp:lastModifiedBy>Holecek, Jana Sophie</cp:lastModifiedBy>
  <cp:revision>20</cp:revision>
  <cp:lastPrinted>2015-07-30T14:04:45Z</cp:lastPrinted>
  <dcterms:created xsi:type="dcterms:W3CDTF">2023-09-12T10:52:30Z</dcterms:created>
  <dcterms:modified xsi:type="dcterms:W3CDTF">2023-10-05T15:09:45Z</dcterms:modified>
</cp:coreProperties>
</file>